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287000" cx="18288000"/>
  <p:notesSz cx="6858000" cy="9144000"/>
  <p:embeddedFontLst>
    <p:embeddedFont>
      <p:font typeface="Century Gothic"/>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jOC2i9k3QQIsxQJdi4pPuCr7AMz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8C6AA38-14D4-4783-A80F-C47EF1738B2B}">
  <a:tblStyle styleId="{E8C6AA38-14D4-4783-A80F-C47EF1738B2B}"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enturyGothic-italic.fntdata"/><Relationship Id="rId11" Type="http://schemas.openxmlformats.org/officeDocument/2006/relationships/slide" Target="slides/slide5.xml"/><Relationship Id="rId22" Type="http://customschemas.google.com/relationships/presentationmetadata" Target="metadata"/><Relationship Id="rId10" Type="http://schemas.openxmlformats.org/officeDocument/2006/relationships/slide" Target="slides/slide4.xml"/><Relationship Id="rId21" Type="http://schemas.openxmlformats.org/officeDocument/2006/relationships/font" Target="fonts/CenturyGothic-bold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CenturyGothic-bold.fntdata"/><Relationship Id="rId6" Type="http://schemas.openxmlformats.org/officeDocument/2006/relationships/notesMaster" Target="notesMasters/notesMaster1.xml"/><Relationship Id="rId18" Type="http://schemas.openxmlformats.org/officeDocument/2006/relationships/font" Target="fonts/CenturyGothic-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26d7f6d35f_0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8" name="Google Shape;198;g326d7f6d35f_0_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0" name="Google Shape;21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8" name="Google Shape;12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9" name="Google Shape;13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8" name="Google Shape;148;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26d76bdc6f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8" name="Google Shape;158;g326d76bdc6f_0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26d76bdc6f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8" name="Google Shape;168;g326d76bdc6f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26d76bdc6f_0_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8" name="Google Shape;178;g326d76bdc6f_0_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26d7f6d35f_0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8" name="Google Shape;188;g326d7f6d35f_0_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1.jpg"/><Relationship Id="rId11" Type="http://schemas.openxmlformats.org/officeDocument/2006/relationships/image" Target="../media/image23.png"/><Relationship Id="rId10" Type="http://schemas.openxmlformats.org/officeDocument/2006/relationships/image" Target="../media/image8.png"/><Relationship Id="rId12" Type="http://schemas.openxmlformats.org/officeDocument/2006/relationships/image" Target="../media/image5.png"/><Relationship Id="rId9" Type="http://schemas.openxmlformats.org/officeDocument/2006/relationships/image" Target="../media/image9.jpg"/><Relationship Id="rId5" Type="http://schemas.openxmlformats.org/officeDocument/2006/relationships/image" Target="../media/image7.png"/><Relationship Id="rId6" Type="http://schemas.openxmlformats.org/officeDocument/2006/relationships/image" Target="../media/image1.png"/><Relationship Id="rId7" Type="http://schemas.openxmlformats.org/officeDocument/2006/relationships/image" Target="../media/image3.png"/><Relationship Id="rId8"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20.png"/><Relationship Id="rId6" Type="http://schemas.openxmlformats.org/officeDocument/2006/relationships/image" Target="../media/image29.png"/></Relationships>
</file>

<file path=ppt/slides/_rels/slide11.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23.png"/><Relationship Id="rId13" Type="http://schemas.openxmlformats.org/officeDocument/2006/relationships/image" Target="../media/image22.png"/><Relationship Id="rId12" Type="http://schemas.openxmlformats.org/officeDocument/2006/relationships/image" Target="../media/image26.png"/><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1.jpg"/><Relationship Id="rId4" Type="http://schemas.openxmlformats.org/officeDocument/2006/relationships/image" Target="../media/image7.png"/><Relationship Id="rId9" Type="http://schemas.openxmlformats.org/officeDocument/2006/relationships/image" Target="../media/image8.png"/><Relationship Id="rId15" Type="http://schemas.openxmlformats.org/officeDocument/2006/relationships/hyperlink" Target="https://creativecommons.org/licenses/by-nc/4.0/legalcode.en" TargetMode="External"/><Relationship Id="rId14" Type="http://schemas.openxmlformats.org/officeDocument/2006/relationships/image" Target="../media/image28.png"/><Relationship Id="rId5" Type="http://schemas.openxmlformats.org/officeDocument/2006/relationships/image" Target="../media/image1.png"/><Relationship Id="rId6" Type="http://schemas.openxmlformats.org/officeDocument/2006/relationships/image" Target="../media/image3.png"/><Relationship Id="rId7" Type="http://schemas.openxmlformats.org/officeDocument/2006/relationships/image" Target="../media/image10.png"/><Relationship Id="rId8" Type="http://schemas.openxmlformats.org/officeDocument/2006/relationships/image" Target="../media/image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83" name="Shape 83"/>
        <p:cNvGrpSpPr/>
        <p:nvPr/>
      </p:nvGrpSpPr>
      <p:grpSpPr>
        <a:xfrm>
          <a:off x="0" y="0"/>
          <a:ext cx="0" cy="0"/>
          <a:chOff x="0" y="0"/>
          <a:chExt cx="0" cy="0"/>
        </a:xfrm>
      </p:grpSpPr>
      <p:grpSp>
        <p:nvGrpSpPr>
          <p:cNvPr id="84" name="Google Shape;84;p1"/>
          <p:cNvGrpSpPr/>
          <p:nvPr/>
        </p:nvGrpSpPr>
        <p:grpSpPr>
          <a:xfrm>
            <a:off x="1644693" y="8959365"/>
            <a:ext cx="17982161" cy="4071419"/>
            <a:chOff x="0" y="-9525"/>
            <a:chExt cx="5559109" cy="1258662"/>
          </a:xfrm>
        </p:grpSpPr>
        <p:sp>
          <p:nvSpPr>
            <p:cNvPr id="85" name="Google Shape;85;p1"/>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p1"/>
          <p:cNvGrpSpPr/>
          <p:nvPr/>
        </p:nvGrpSpPr>
        <p:grpSpPr>
          <a:xfrm>
            <a:off x="-1047171" y="4984823"/>
            <a:ext cx="17982161" cy="3531609"/>
            <a:chOff x="0" y="-9525"/>
            <a:chExt cx="5559109" cy="1091782"/>
          </a:xfrm>
        </p:grpSpPr>
        <p:sp>
          <p:nvSpPr>
            <p:cNvPr id="88" name="Google Shape;88;p1"/>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1"/>
            <p:cNvSpPr txBox="1"/>
            <p:nvPr/>
          </p:nvSpPr>
          <p:spPr>
            <a:xfrm>
              <a:off x="0" y="-9525"/>
              <a:ext cx="5559109" cy="109178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p1"/>
          <p:cNvGrpSpPr/>
          <p:nvPr/>
        </p:nvGrpSpPr>
        <p:grpSpPr>
          <a:xfrm>
            <a:off x="1644693" y="-307801"/>
            <a:ext cx="18587781" cy="4847185"/>
            <a:chOff x="0" y="-9525"/>
            <a:chExt cx="5746334" cy="1498487"/>
          </a:xfrm>
        </p:grpSpPr>
        <p:sp>
          <p:nvSpPr>
            <p:cNvPr id="91" name="Google Shape;91;p1"/>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
            <p:cNvSpPr txBox="1"/>
            <p:nvPr/>
          </p:nvSpPr>
          <p:spPr>
            <a:xfrm>
              <a:off x="0" y="-9525"/>
              <a:ext cx="5746334" cy="1498487"/>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p1"/>
          <p:cNvCxnSpPr/>
          <p:nvPr/>
        </p:nvCxnSpPr>
        <p:spPr>
          <a:xfrm>
            <a:off x="1812732" y="6958684"/>
            <a:ext cx="7579840" cy="0"/>
          </a:xfrm>
          <a:prstGeom prst="straightConnector1">
            <a:avLst/>
          </a:prstGeom>
          <a:noFill/>
          <a:ln cap="rnd" cmpd="sng" w="76200">
            <a:solidFill>
              <a:srgbClr val="FFFFFF"/>
            </a:solidFill>
            <a:prstDash val="solid"/>
            <a:round/>
            <a:headEnd len="sm" w="sm" type="none"/>
            <a:tailEnd len="sm" w="sm" type="none"/>
          </a:ln>
        </p:spPr>
      </p:cxnSp>
      <p:sp>
        <p:nvSpPr>
          <p:cNvPr id="94" name="Google Shape;94;p1"/>
          <p:cNvSpPr txBox="1"/>
          <p:nvPr/>
        </p:nvSpPr>
        <p:spPr>
          <a:xfrm>
            <a:off x="1812732" y="7186190"/>
            <a:ext cx="15695100" cy="853800"/>
          </a:xfrm>
          <a:prstGeom prst="rect">
            <a:avLst/>
          </a:prstGeom>
          <a:noFill/>
          <a:ln>
            <a:noFill/>
          </a:ln>
        </p:spPr>
        <p:txBody>
          <a:bodyPr anchorCtr="0" anchor="t" bIns="0" lIns="0" spcFirstLastPara="1" rIns="0" wrap="square" tIns="0">
            <a:spAutoFit/>
          </a:bodyPr>
          <a:lstStyle/>
          <a:p>
            <a:pPr indent="0" lvl="0" marL="0" marR="0" rtl="0" algn="just">
              <a:lnSpc>
                <a:spcPct val="109989"/>
              </a:lnSpc>
              <a:spcBef>
                <a:spcPts val="0"/>
              </a:spcBef>
              <a:spcAft>
                <a:spcPts val="0"/>
              </a:spcAft>
              <a:buClr>
                <a:srgbClr val="000000"/>
              </a:buClr>
              <a:buSzPts val="5546"/>
              <a:buFont typeface="Arial"/>
              <a:buNone/>
            </a:pPr>
            <a:r>
              <a:rPr b="0" i="0" lang="en-US" sz="5546" u="none" cap="none" strike="noStrike">
                <a:solidFill>
                  <a:srgbClr val="0F2D2E"/>
                </a:solidFill>
                <a:latin typeface="Calibri"/>
                <a:ea typeface="Calibri"/>
                <a:cs typeface="Calibri"/>
                <a:sym typeface="Calibri"/>
              </a:rPr>
              <a:t>Designing Complex Arduino Projects</a:t>
            </a:r>
            <a:endParaRPr b="0" i="0" sz="1400" u="none" cap="none" strike="noStrike">
              <a:solidFill>
                <a:srgbClr val="000000"/>
              </a:solidFill>
              <a:latin typeface="Arial"/>
              <a:ea typeface="Arial"/>
              <a:cs typeface="Arial"/>
              <a:sym typeface="Arial"/>
            </a:endParaRPr>
          </a:p>
        </p:txBody>
      </p:sp>
      <p:sp>
        <p:nvSpPr>
          <p:cNvPr id="95" name="Google Shape;95;p1"/>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b="0" i="0" lang="en-US" sz="8558" u="none" cap="none" strike="noStrike">
                <a:solidFill>
                  <a:srgbClr val="0F2D2E"/>
                </a:solidFill>
                <a:latin typeface="Century Gothic"/>
                <a:ea typeface="Century Gothic"/>
                <a:cs typeface="Century Gothic"/>
                <a:sym typeface="Century Gothic"/>
              </a:rPr>
              <a:t>Module 5.2 </a:t>
            </a:r>
            <a:endParaRPr b="0" i="0" sz="1400" u="none" cap="none" strike="noStrike">
              <a:solidFill>
                <a:srgbClr val="000000"/>
              </a:solidFill>
              <a:latin typeface="Arial"/>
              <a:ea typeface="Arial"/>
              <a:cs typeface="Arial"/>
              <a:sym typeface="Arial"/>
            </a:endParaRPr>
          </a:p>
        </p:txBody>
      </p:sp>
      <p:sp>
        <p:nvSpPr>
          <p:cNvPr id="96" name="Google Shape;96;p1"/>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58" l="0" r="0" t="-657"/>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1"/>
          <p:cNvSpPr txBox="1"/>
          <p:nvPr/>
        </p:nvSpPr>
        <p:spPr>
          <a:xfrm>
            <a:off x="13849129" y="1902759"/>
            <a:ext cx="3248246" cy="314128"/>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p1"/>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1"/>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p1"/>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6"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1"/>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1"/>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1"/>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5" l="0" r="0" t="-20264"/>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1"/>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6" name="Google Shape;106;p1"/>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g326d7f6d35f_0_25"/>
          <p:cNvSpPr txBox="1"/>
          <p:nvPr/>
        </p:nvSpPr>
        <p:spPr>
          <a:xfrm>
            <a:off x="1687783" y="3509772"/>
            <a:ext cx="15219900" cy="354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Example: For an ultrasonic sensor and servo motor:</a:t>
            </a:r>
            <a:endParaRPr sz="2300">
              <a:solidFill>
                <a:srgbClr val="0F2D2E"/>
              </a:solidFill>
              <a:latin typeface="Century Gothic"/>
              <a:ea typeface="Century Gothic"/>
              <a:cs typeface="Century Gothic"/>
              <a:sym typeface="Century Gothic"/>
            </a:endParaRPr>
          </a:p>
        </p:txBody>
      </p:sp>
      <p:cxnSp>
        <p:nvCxnSpPr>
          <p:cNvPr id="201" name="Google Shape;201;g326d7f6d35f_0_25"/>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202" name="Google Shape;202;g326d7f6d35f_0_25"/>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5: Wiring and Coding Multiple Components</a:t>
            </a:r>
            <a:endParaRPr b="0" i="0" sz="1400" u="none" cap="none" strike="noStrike">
              <a:solidFill>
                <a:srgbClr val="000000"/>
              </a:solidFill>
              <a:latin typeface="Arial"/>
              <a:ea typeface="Arial"/>
              <a:cs typeface="Arial"/>
              <a:sym typeface="Arial"/>
            </a:endParaRPr>
          </a:p>
        </p:txBody>
      </p:sp>
      <p:sp>
        <p:nvSpPr>
          <p:cNvPr id="203" name="Google Shape;203;g326d7f6d35f_0_2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4" name="Google Shape;204;g326d7f6d35f_0_2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205" name="Google Shape;205;g326d7f6d35f_0_25"/>
          <p:cNvSpPr txBox="1"/>
          <p:nvPr/>
        </p:nvSpPr>
        <p:spPr>
          <a:xfrm>
            <a:off x="1687774" y="1038325"/>
            <a:ext cx="15066000" cy="800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5200">
                <a:solidFill>
                  <a:srgbClr val="0F2D2E"/>
                </a:solidFill>
                <a:latin typeface="Century Gothic"/>
                <a:ea typeface="Century Gothic"/>
                <a:cs typeface="Century Gothic"/>
                <a:sym typeface="Century Gothic"/>
              </a:rPr>
              <a:t>Advanced Sensors and Actuators Integration</a:t>
            </a:r>
            <a:endParaRPr sz="5200">
              <a:solidFill>
                <a:srgbClr val="0F2D2E"/>
              </a:solidFill>
              <a:latin typeface="Century Gothic"/>
              <a:ea typeface="Century Gothic"/>
              <a:cs typeface="Century Gothic"/>
              <a:sym typeface="Century Gothic"/>
            </a:endParaRPr>
          </a:p>
        </p:txBody>
      </p:sp>
      <p:pic>
        <p:nvPicPr>
          <p:cNvPr id="206" name="Google Shape;206;g326d7f6d35f_0_25"/>
          <p:cNvPicPr preferRelativeResize="0"/>
          <p:nvPr/>
        </p:nvPicPr>
        <p:blipFill>
          <a:blip r:embed="rId5">
            <a:alphaModFix/>
          </a:blip>
          <a:stretch>
            <a:fillRect/>
          </a:stretch>
        </p:blipFill>
        <p:spPr>
          <a:xfrm>
            <a:off x="3295824" y="4016179"/>
            <a:ext cx="5635618" cy="5589800"/>
          </a:xfrm>
          <a:prstGeom prst="rect">
            <a:avLst/>
          </a:prstGeom>
          <a:noFill/>
          <a:ln>
            <a:noFill/>
          </a:ln>
        </p:spPr>
      </p:pic>
      <p:pic>
        <p:nvPicPr>
          <p:cNvPr id="207" name="Google Shape;207;g326d7f6d35f_0_25"/>
          <p:cNvPicPr preferRelativeResize="0"/>
          <p:nvPr/>
        </p:nvPicPr>
        <p:blipFill>
          <a:blip r:embed="rId6">
            <a:alphaModFix/>
          </a:blip>
          <a:stretch>
            <a:fillRect/>
          </a:stretch>
        </p:blipFill>
        <p:spPr>
          <a:xfrm>
            <a:off x="9596074" y="3599462"/>
            <a:ext cx="6852864" cy="64232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211" name="Shape 211"/>
        <p:cNvGrpSpPr/>
        <p:nvPr/>
      </p:nvGrpSpPr>
      <p:grpSpPr>
        <a:xfrm>
          <a:off x="0" y="0"/>
          <a:ext cx="0" cy="0"/>
          <a:chOff x="0" y="0"/>
          <a:chExt cx="0" cy="0"/>
        </a:xfrm>
      </p:grpSpPr>
      <p:grpSp>
        <p:nvGrpSpPr>
          <p:cNvPr id="212" name="Google Shape;212;p8"/>
          <p:cNvGrpSpPr/>
          <p:nvPr/>
        </p:nvGrpSpPr>
        <p:grpSpPr>
          <a:xfrm>
            <a:off x="-590334" y="-2737919"/>
            <a:ext cx="17982161" cy="4071419"/>
            <a:chOff x="0" y="-9525"/>
            <a:chExt cx="5559109" cy="1258662"/>
          </a:xfrm>
        </p:grpSpPr>
        <p:sp>
          <p:nvSpPr>
            <p:cNvPr id="213" name="Google Shape;213;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15" name="Google Shape;215;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16" name="Google Shape;216;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17" name="Google Shape;217;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218" name="Google Shape;218;p8"/>
          <p:cNvGrpSpPr/>
          <p:nvPr/>
        </p:nvGrpSpPr>
        <p:grpSpPr>
          <a:xfrm>
            <a:off x="-1220849" y="8311081"/>
            <a:ext cx="17982161" cy="4071419"/>
            <a:chOff x="0" y="-9525"/>
            <a:chExt cx="5559109" cy="1258662"/>
          </a:xfrm>
        </p:grpSpPr>
        <p:sp>
          <p:nvSpPr>
            <p:cNvPr id="219" name="Google Shape;219;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21" name="Google Shape;221;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6"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5" l="0" r="0" t="-20264"/>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9" name="Google Shape;229;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230" name="Google Shape;230;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31" name="Google Shape;231;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32" name="Google Shape;232;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33" name="Google Shape;233;p8"/>
          <p:cNvGraphicFramePr/>
          <p:nvPr/>
        </p:nvGraphicFramePr>
        <p:xfrm>
          <a:off x="152400" y="9258300"/>
          <a:ext cx="3000000" cy="3000000"/>
        </p:xfrm>
        <a:graphic>
          <a:graphicData uri="http://schemas.openxmlformats.org/drawingml/2006/table">
            <a:tbl>
              <a:tblPr>
                <a:noFill/>
                <a:tableStyleId>{E8C6AA38-14D4-4783-A80F-C47EF1738B2B}</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00" cy="1906200"/>
          </a:xfrm>
          <a:prstGeom prst="rect">
            <a:avLst/>
          </a:prstGeom>
          <a:noFill/>
          <a:ln>
            <a:noFill/>
          </a:ln>
        </p:spPr>
        <p:txBody>
          <a:bodyPr anchorCtr="0" anchor="t" bIns="0" lIns="0" spcFirstLastPara="1" rIns="0" wrap="square" tIns="0">
            <a:spAutoFit/>
          </a:bodyPr>
          <a:lstStyle/>
          <a:p>
            <a:pPr indent="0" lvl="0" marL="0" rtl="0" algn="ctr">
              <a:lnSpc>
                <a:spcPct val="147000"/>
              </a:lnSpc>
              <a:spcBef>
                <a:spcPts val="0"/>
              </a:spcBef>
              <a:spcAft>
                <a:spcPts val="0"/>
              </a:spcAft>
              <a:buClr>
                <a:schemeClr val="dk1"/>
              </a:buClr>
              <a:buSzPts val="1100"/>
              <a:buFont typeface="Arial"/>
              <a:buNone/>
            </a:pPr>
            <a:r>
              <a:rPr lang="en-US" sz="1800">
                <a:solidFill>
                  <a:srgbClr val="0F2D2E"/>
                </a:solidFill>
                <a:latin typeface="Century Gothic"/>
                <a:ea typeface="Century Gothic"/>
                <a:cs typeface="Century Gothic"/>
                <a:sym typeface="Century Gothic"/>
              </a:rPr>
              <a:t>Step 1: What Are Sensors and Actuators?</a:t>
            </a:r>
            <a:endParaRPr sz="1800">
              <a:solidFill>
                <a:srgbClr val="0F2D2E"/>
              </a:solidFill>
              <a:latin typeface="Century Gothic"/>
              <a:ea typeface="Century Gothic"/>
              <a:cs typeface="Century Gothic"/>
              <a:sym typeface="Century Gothic"/>
            </a:endParaRPr>
          </a:p>
          <a:p>
            <a:pPr indent="0" lvl="0" marL="0" rtl="0" algn="ctr">
              <a:lnSpc>
                <a:spcPct val="147000"/>
              </a:lnSpc>
              <a:spcBef>
                <a:spcPts val="0"/>
              </a:spcBef>
              <a:spcAft>
                <a:spcPts val="0"/>
              </a:spcAft>
              <a:buClr>
                <a:schemeClr val="dk1"/>
              </a:buClr>
              <a:buSzPts val="1100"/>
              <a:buFont typeface="Arial"/>
              <a:buNone/>
            </a:pPr>
            <a:r>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00" cy="1498800"/>
          </a:xfrm>
          <a:prstGeom prst="rect">
            <a:avLst/>
          </a:prstGeom>
          <a:noFill/>
          <a:ln>
            <a:noFill/>
          </a:ln>
        </p:spPr>
        <p:txBody>
          <a:bodyPr anchorCtr="0" anchor="t" bIns="0" lIns="0" spcFirstLastPara="1" rIns="0" wrap="square" tIns="0">
            <a:spAutoFit/>
          </a:bodyPr>
          <a:lstStyle/>
          <a:p>
            <a:pPr indent="0" lvl="0" marL="0" rtl="0" algn="ctr">
              <a:lnSpc>
                <a:spcPct val="147000"/>
              </a:lnSpc>
              <a:spcBef>
                <a:spcPts val="0"/>
              </a:spcBef>
              <a:spcAft>
                <a:spcPts val="0"/>
              </a:spcAft>
              <a:buClr>
                <a:schemeClr val="dk1"/>
              </a:buClr>
              <a:buSzPts val="1100"/>
              <a:buFont typeface="Arial"/>
              <a:buNone/>
            </a:pPr>
            <a:r>
              <a:rPr lang="en-US" sz="1800">
                <a:solidFill>
                  <a:srgbClr val="0F2D2E"/>
                </a:solidFill>
                <a:latin typeface="Century Gothic"/>
                <a:ea typeface="Century Gothic"/>
                <a:cs typeface="Century Gothic"/>
                <a:sym typeface="Century Gothic"/>
              </a:rPr>
              <a:t>Step 2: Exploring Advanced Sensors</a:t>
            </a:r>
            <a:endParaRPr sz="1800">
              <a:solidFill>
                <a:srgbClr val="0F2D2E"/>
              </a:solidFill>
              <a:latin typeface="Century Gothic"/>
              <a:ea typeface="Century Gothic"/>
              <a:cs typeface="Century Gothic"/>
              <a:sym typeface="Century Gothic"/>
            </a:endParaRPr>
          </a:p>
          <a:p>
            <a:pPr indent="0" lvl="0" marL="0" rtl="0" algn="ctr">
              <a:lnSpc>
                <a:spcPct val="147000"/>
              </a:lnSpc>
              <a:spcBef>
                <a:spcPts val="0"/>
              </a:spcBef>
              <a:spcAft>
                <a:spcPts val="0"/>
              </a:spcAft>
              <a:buClr>
                <a:schemeClr val="dk1"/>
              </a:buClr>
              <a:buSzPts val="1100"/>
              <a:buFont typeface="Arial"/>
              <a:buNone/>
            </a:pPr>
            <a:r>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20" name="Google Shape;120;p2"/>
          <p:cNvSpPr txBox="1"/>
          <p:nvPr/>
        </p:nvSpPr>
        <p:spPr>
          <a:xfrm>
            <a:off x="9612429" y="5572338"/>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3: Understanding Actuators</a:t>
            </a:r>
            <a:endParaRPr b="0" i="0" sz="1400" u="none" cap="none" strike="noStrike">
              <a:solidFill>
                <a:srgbClr val="000000"/>
              </a:solidFill>
              <a:latin typeface="Arial"/>
              <a:ea typeface="Arial"/>
              <a:cs typeface="Arial"/>
              <a:sym typeface="Arial"/>
            </a:endParaRPr>
          </a:p>
        </p:txBody>
      </p:sp>
      <p:sp>
        <p:nvSpPr>
          <p:cNvPr id="121" name="Google Shape;121;p2"/>
          <p:cNvSpPr txBox="1"/>
          <p:nvPr/>
        </p:nvSpPr>
        <p:spPr>
          <a:xfrm>
            <a:off x="12562122" y="5572338"/>
            <a:ext cx="2097000" cy="1906200"/>
          </a:xfrm>
          <a:prstGeom prst="rect">
            <a:avLst/>
          </a:prstGeom>
          <a:noFill/>
          <a:ln>
            <a:noFill/>
          </a:ln>
        </p:spPr>
        <p:txBody>
          <a:bodyPr anchorCtr="0" anchor="t" bIns="0" lIns="0" spcFirstLastPara="1" rIns="0" wrap="square" tIns="0">
            <a:spAutoFit/>
          </a:bodyPr>
          <a:lstStyle/>
          <a:p>
            <a:pPr indent="0" lvl="0" marL="0" rtl="0" algn="ctr">
              <a:lnSpc>
                <a:spcPct val="147000"/>
              </a:lnSpc>
              <a:spcBef>
                <a:spcPts val="0"/>
              </a:spcBef>
              <a:spcAft>
                <a:spcPts val="0"/>
              </a:spcAft>
              <a:buClr>
                <a:schemeClr val="dk1"/>
              </a:buClr>
              <a:buSzPts val="1100"/>
              <a:buFont typeface="Arial"/>
              <a:buNone/>
            </a:pPr>
            <a:r>
              <a:rPr lang="en-US" sz="1800">
                <a:solidFill>
                  <a:srgbClr val="0F2D2E"/>
                </a:solidFill>
                <a:latin typeface="Century Gothic"/>
                <a:ea typeface="Century Gothic"/>
                <a:cs typeface="Century Gothic"/>
                <a:sym typeface="Century Gothic"/>
              </a:rPr>
              <a:t>Step 4: Combining Sensors and Actuators</a:t>
            </a:r>
            <a:endParaRPr sz="1800">
              <a:solidFill>
                <a:srgbClr val="0F2D2E"/>
              </a:solidFill>
              <a:latin typeface="Century Gothic"/>
              <a:ea typeface="Century Gothic"/>
              <a:cs typeface="Century Gothic"/>
              <a:sym typeface="Century Gothic"/>
            </a:endParaRPr>
          </a:p>
          <a:p>
            <a:pPr indent="0" lvl="0" marL="0" rtl="0" algn="ctr">
              <a:lnSpc>
                <a:spcPct val="147000"/>
              </a:lnSpc>
              <a:spcBef>
                <a:spcPts val="0"/>
              </a:spcBef>
              <a:spcAft>
                <a:spcPts val="0"/>
              </a:spcAft>
              <a:buClr>
                <a:schemeClr val="dk1"/>
              </a:buClr>
              <a:buSzPts val="1100"/>
              <a:buFont typeface="Arial"/>
              <a:buNone/>
            </a:pPr>
            <a:r>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22" name="Google Shape;122;p2"/>
          <p:cNvSpPr txBox="1"/>
          <p:nvPr/>
        </p:nvSpPr>
        <p:spPr>
          <a:xfrm>
            <a:off x="8095444" y="7738472"/>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 5: Wiring and Coding Multiple Components</a:t>
            </a:r>
            <a:endParaRPr b="0" i="0" sz="1400" u="none" cap="none" strike="noStrike">
              <a:solidFill>
                <a:srgbClr val="000000"/>
              </a:solidFill>
              <a:latin typeface="Arial"/>
              <a:ea typeface="Arial"/>
              <a:cs typeface="Arial"/>
              <a:sym typeface="Arial"/>
            </a:endParaRPr>
          </a:p>
        </p:txBody>
      </p:sp>
      <p:sp>
        <p:nvSpPr>
          <p:cNvPr id="123" name="Google Shape;123;p2"/>
          <p:cNvSpPr txBox="1"/>
          <p:nvPr/>
        </p:nvSpPr>
        <p:spPr>
          <a:xfrm>
            <a:off x="8011207" y="6809161"/>
            <a:ext cx="2265600" cy="846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05</a:t>
            </a:r>
            <a:endParaRPr b="0" i="0" sz="1400" u="none" cap="none" strike="noStrike">
              <a:solidFill>
                <a:srgbClr val="000000"/>
              </a:solidFill>
              <a:latin typeface="Arial"/>
              <a:ea typeface="Arial"/>
              <a:cs typeface="Arial"/>
              <a:sym typeface="Arial"/>
            </a:endParaRPr>
          </a:p>
        </p:txBody>
      </p:sp>
      <p:sp>
        <p:nvSpPr>
          <p:cNvPr id="124" name="Google Shape;124;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25" name="Google Shape;125;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29"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31404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b="0" i="0" lang="en-US" sz="8501" u="none" cap="none" strike="noStrike">
                <a:solidFill>
                  <a:srgbClr val="0F2D2E"/>
                </a:solidFill>
                <a:latin typeface="Century Gothic"/>
                <a:ea typeface="Century Gothic"/>
                <a:cs typeface="Century Gothic"/>
                <a:sym typeface="Century Gothic"/>
              </a:rPr>
              <a:t>Lesson </a:t>
            </a:r>
            <a:r>
              <a:rPr lang="en-US" sz="8501">
                <a:solidFill>
                  <a:srgbClr val="0F2D2E"/>
                </a:solidFill>
                <a:latin typeface="Century Gothic"/>
                <a:ea typeface="Century Gothic"/>
                <a:cs typeface="Century Gothic"/>
                <a:sym typeface="Century Gothic"/>
              </a:rPr>
              <a:t>2</a:t>
            </a:r>
            <a:endParaRPr sz="8501">
              <a:solidFill>
                <a:srgbClr val="0F2D2E"/>
              </a:solidFill>
              <a:latin typeface="Century Gothic"/>
              <a:ea typeface="Century Gothic"/>
              <a:cs typeface="Century Gothic"/>
              <a:sym typeface="Century Gothic"/>
            </a:endParaRPr>
          </a:p>
          <a:p>
            <a:pPr indent="0" lvl="0" marL="0" marR="0" rtl="0" algn="ctr">
              <a:lnSpc>
                <a:spcPct val="139995"/>
              </a:lnSpc>
              <a:spcBef>
                <a:spcPts val="0"/>
              </a:spcBef>
              <a:spcAft>
                <a:spcPts val="0"/>
              </a:spcAft>
              <a:buClr>
                <a:srgbClr val="000000"/>
              </a:buClr>
              <a:buSzPts val="8501"/>
              <a:buFont typeface="Arial"/>
              <a:buNone/>
            </a:pPr>
            <a:r>
              <a:t/>
            </a:r>
            <a:endParaRPr sz="8501">
              <a:solidFill>
                <a:srgbClr val="0F2D2E"/>
              </a:solidFill>
              <a:latin typeface="Century Gothic"/>
              <a:ea typeface="Century Gothic"/>
              <a:cs typeface="Century Gothic"/>
              <a:sym typeface="Century Gothic"/>
            </a:endParaRPr>
          </a:p>
        </p:txBody>
      </p:sp>
      <p:sp>
        <p:nvSpPr>
          <p:cNvPr id="134" name="Google Shape;134;p3"/>
          <p:cNvSpPr txBox="1"/>
          <p:nvPr/>
        </p:nvSpPr>
        <p:spPr>
          <a:xfrm>
            <a:off x="1711756" y="5107763"/>
            <a:ext cx="15291600" cy="221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Advanced Sensors and Actuators Integration</a:t>
            </a:r>
            <a:endParaRPr b="0" i="0" sz="1400" u="none" cap="none" strike="noStrike">
              <a:solidFill>
                <a:srgbClr val="000000"/>
              </a:solidFill>
              <a:latin typeface="Arial"/>
              <a:ea typeface="Arial"/>
              <a:cs typeface="Arial"/>
              <a:sym typeface="Arial"/>
            </a:endParaRPr>
          </a:p>
        </p:txBody>
      </p:sp>
      <p:sp>
        <p:nvSpPr>
          <p:cNvPr id="135" name="Google Shape;135;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5"/>
          <p:cNvSpPr txBox="1"/>
          <p:nvPr/>
        </p:nvSpPr>
        <p:spPr>
          <a:xfrm>
            <a:off x="1687783" y="35097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In this lesson, you’ll dive deeper into the world of sensors and actuators. You’ll learn how to:</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1.	Understand advanced sensors and how they work.</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2.	Integrate multiple sensors with your Arduino.</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3.	Use actuators to bring your projects to life.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By the end, you’ll know how to select and connect sensors and actuators for a complex project.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42" name="Google Shape;142;p5"/>
          <p:cNvSpPr txBox="1"/>
          <p:nvPr/>
        </p:nvSpPr>
        <p:spPr>
          <a:xfrm>
            <a:off x="1687774" y="1103600"/>
            <a:ext cx="15219900" cy="2561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5200">
                <a:solidFill>
                  <a:srgbClr val="0F2D2E"/>
                </a:solidFill>
                <a:latin typeface="Century Gothic"/>
                <a:ea typeface="Century Gothic"/>
                <a:cs typeface="Century Gothic"/>
                <a:sym typeface="Century Gothic"/>
              </a:rPr>
              <a:t>Advanced Sensors and Actuators Integration</a:t>
            </a:r>
            <a:endParaRPr sz="5200">
              <a:solidFill>
                <a:srgbClr val="0F2D2E"/>
              </a:solidFill>
              <a:latin typeface="Century Gothic"/>
              <a:ea typeface="Century Gothic"/>
              <a:cs typeface="Century Gothic"/>
              <a:sym typeface="Century Gothic"/>
            </a:endParaRPr>
          </a:p>
          <a:p>
            <a:pPr indent="0" lvl="0" marL="0" rtl="0" algn="l">
              <a:lnSpc>
                <a:spcPct val="110000"/>
              </a:lnSpc>
              <a:spcBef>
                <a:spcPts val="0"/>
              </a:spcBef>
              <a:spcAft>
                <a:spcPts val="0"/>
              </a:spcAft>
              <a:buClr>
                <a:schemeClr val="dk1"/>
              </a:buClr>
              <a:buSzPts val="1100"/>
              <a:buFont typeface="Arial"/>
              <a:buNone/>
            </a:pPr>
            <a:r>
              <a:t/>
            </a:r>
            <a:endParaRPr sz="5200">
              <a:solidFill>
                <a:srgbClr val="0F2D2E"/>
              </a:solidFill>
              <a:latin typeface="Century Gothic"/>
              <a:ea typeface="Century Gothic"/>
              <a:cs typeface="Century Gothic"/>
              <a:sym typeface="Century Gothic"/>
            </a:endParaRPr>
          </a:p>
          <a:p>
            <a:pPr indent="0" lvl="0" marL="0" marR="0" rtl="0" algn="l">
              <a:lnSpc>
                <a:spcPct val="110000"/>
              </a:lnSpc>
              <a:spcBef>
                <a:spcPts val="0"/>
              </a:spcBef>
              <a:spcAft>
                <a:spcPts val="0"/>
              </a:spcAft>
              <a:buClr>
                <a:srgbClr val="000000"/>
              </a:buClr>
              <a:buSzPts val="7300"/>
              <a:buFont typeface="Arial"/>
              <a:buNone/>
            </a:pPr>
            <a:r>
              <a:t/>
            </a:r>
            <a:endParaRPr sz="5200">
              <a:solidFill>
                <a:srgbClr val="0F2D2E"/>
              </a:solidFill>
              <a:latin typeface="Century Gothic"/>
              <a:ea typeface="Century Gothic"/>
              <a:cs typeface="Century Gothic"/>
              <a:sym typeface="Century Gothic"/>
            </a:endParaRPr>
          </a:p>
        </p:txBody>
      </p:sp>
      <p:cxnSp>
        <p:nvCxnSpPr>
          <p:cNvPr id="143" name="Google Shape;143;p5"/>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44" name="Google Shape;144;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5" name="Google Shape;145;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1"/>
          <p:cNvSpPr txBox="1"/>
          <p:nvPr/>
        </p:nvSpPr>
        <p:spPr>
          <a:xfrm>
            <a:off x="1687783" y="35097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Sensors: Devices that collect information from the environment (e.g., temperature, light, sound, or motion).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Actuators: Devices that perform an action based on the information from sensors (e.g., motors, LEDs, buzzers, or relays).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Think of them as the input (sensors) and output (actuators) of your project. Sensors sense; actuators act!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51" name="Google Shape;151;p21"/>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52" name="Google Shape;152;p21"/>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1: What Are Sensors and Actuators?</a:t>
            </a:r>
            <a:endParaRPr b="0" i="0" sz="1400" u="none" cap="none" strike="noStrike">
              <a:solidFill>
                <a:srgbClr val="000000"/>
              </a:solidFill>
              <a:latin typeface="Arial"/>
              <a:ea typeface="Arial"/>
              <a:cs typeface="Arial"/>
              <a:sym typeface="Arial"/>
            </a:endParaRPr>
          </a:p>
        </p:txBody>
      </p:sp>
      <p:sp>
        <p:nvSpPr>
          <p:cNvPr id="153" name="Google Shape;153;p21"/>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4" name="Google Shape;154;p21"/>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55" name="Google Shape;155;p21"/>
          <p:cNvSpPr txBox="1"/>
          <p:nvPr/>
        </p:nvSpPr>
        <p:spPr>
          <a:xfrm>
            <a:off x="1687774" y="1038325"/>
            <a:ext cx="15407400" cy="800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5200">
                <a:solidFill>
                  <a:srgbClr val="0F2D2E"/>
                </a:solidFill>
                <a:latin typeface="Century Gothic"/>
                <a:ea typeface="Century Gothic"/>
                <a:cs typeface="Century Gothic"/>
                <a:sym typeface="Century Gothic"/>
              </a:rPr>
              <a:t>Advanced Sensors and Actuators Integration</a:t>
            </a:r>
            <a:endParaRPr sz="5200">
              <a:solidFill>
                <a:srgbClr val="0F2D2E"/>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g326d76bdc6f_0_7"/>
          <p:cNvSpPr txBox="1"/>
          <p:nvPr/>
        </p:nvSpPr>
        <p:spPr>
          <a:xfrm>
            <a:off x="1687783" y="3509772"/>
            <a:ext cx="15219900" cy="55581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Here are some advanced sensors and their applications: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1.	Ultrasonic Sensor: Measures distance by sending and receiving sound waves.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Example Use: Automated parking systems.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2.	DHT11/DHT22 Sensor: Measures temperature and humidity.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Example Use: Weather stations or home automation.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3.	Gas Sensor (MQ Series): Detects gases like CO2, methane, or smoke.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Example Use: Air quality monitors.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4.	Light Detection Sensor (LDR): Measures light intensity.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Example Use: Automatic streetlights.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61" name="Google Shape;161;g326d76bdc6f_0_7"/>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62" name="Google Shape;162;g326d76bdc6f_0_7"/>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2: Exploring Advanced Sensors</a:t>
            </a:r>
            <a:endParaRPr b="0" i="0" sz="1400" u="none" cap="none" strike="noStrike">
              <a:solidFill>
                <a:srgbClr val="000000"/>
              </a:solidFill>
              <a:latin typeface="Arial"/>
              <a:ea typeface="Arial"/>
              <a:cs typeface="Arial"/>
              <a:sym typeface="Arial"/>
            </a:endParaRPr>
          </a:p>
        </p:txBody>
      </p:sp>
      <p:sp>
        <p:nvSpPr>
          <p:cNvPr id="163" name="Google Shape;163;g326d76bdc6f_0_7"/>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4" name="Google Shape;164;g326d76bdc6f_0_7"/>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65" name="Google Shape;165;g326d76bdc6f_0_7"/>
          <p:cNvSpPr txBox="1"/>
          <p:nvPr/>
        </p:nvSpPr>
        <p:spPr>
          <a:xfrm>
            <a:off x="1687774" y="1038325"/>
            <a:ext cx="15066000" cy="800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5200">
                <a:solidFill>
                  <a:srgbClr val="0F2D2E"/>
                </a:solidFill>
                <a:latin typeface="Century Gothic"/>
                <a:ea typeface="Century Gothic"/>
                <a:cs typeface="Century Gothic"/>
                <a:sym typeface="Century Gothic"/>
              </a:rPr>
              <a:t>Advanced Sensors and Actuators Integration</a:t>
            </a:r>
            <a:endParaRPr sz="5200">
              <a:solidFill>
                <a:srgbClr val="0F2D2E"/>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326d76bdc6f_0_18"/>
          <p:cNvSpPr txBox="1"/>
          <p:nvPr/>
        </p:nvSpPr>
        <p:spPr>
          <a:xfrm>
            <a:off x="1687783" y="35097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Common actuators include: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Servos: Precise movement, like for robotic arms.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DC Motors: Continuous rotation, such as for wheels or fans.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Solenoids: Linear motion for locking mechanisms.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Relays: Switching high-power devices like lights or pumps.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71" name="Google Shape;171;g326d76bdc6f_0_18"/>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72" name="Google Shape;172;g326d76bdc6f_0_18"/>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3: Understanding Actuators</a:t>
            </a:r>
            <a:endParaRPr b="0" i="0" sz="1400" u="none" cap="none" strike="noStrike">
              <a:solidFill>
                <a:srgbClr val="000000"/>
              </a:solidFill>
              <a:latin typeface="Arial"/>
              <a:ea typeface="Arial"/>
              <a:cs typeface="Arial"/>
              <a:sym typeface="Arial"/>
            </a:endParaRPr>
          </a:p>
        </p:txBody>
      </p:sp>
      <p:sp>
        <p:nvSpPr>
          <p:cNvPr id="173" name="Google Shape;173;g326d76bdc6f_0_18"/>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4" name="Google Shape;174;g326d76bdc6f_0_18"/>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75" name="Google Shape;175;g326d76bdc6f_0_18"/>
          <p:cNvSpPr txBox="1"/>
          <p:nvPr/>
        </p:nvSpPr>
        <p:spPr>
          <a:xfrm>
            <a:off x="1687774" y="1038325"/>
            <a:ext cx="15291600" cy="800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5200">
                <a:solidFill>
                  <a:srgbClr val="0F2D2E"/>
                </a:solidFill>
                <a:latin typeface="Century Gothic"/>
                <a:ea typeface="Century Gothic"/>
                <a:cs typeface="Century Gothic"/>
                <a:sym typeface="Century Gothic"/>
              </a:rPr>
              <a:t>Advanced Sensors and Actuators Integration</a:t>
            </a:r>
            <a:endParaRPr sz="5200">
              <a:solidFill>
                <a:srgbClr val="0F2D2E"/>
              </a:solidFill>
              <a:latin typeface="Century Gothic"/>
              <a:ea typeface="Century Gothic"/>
              <a:cs typeface="Century Gothic"/>
              <a:sym typeface="Century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26d76bdc6f_0_29"/>
          <p:cNvSpPr txBox="1"/>
          <p:nvPr/>
        </p:nvSpPr>
        <p:spPr>
          <a:xfrm>
            <a:off x="1687783" y="3509772"/>
            <a:ext cx="15219900" cy="4517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Projects become exciting when sensors and actuators work together. For example: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Automated Door System:</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Sensor: Ultrasonic sensor to detect people nearby.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Actuator: Servo motor to open the door.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Smart Home Temperature Control:</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Sensor: DHT11 to measure temperature.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Actuator: Relay to turn a heater or fan on/off.</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81" name="Google Shape;181;g326d76bdc6f_0_29"/>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82" name="Google Shape;182;g326d76bdc6f_0_29"/>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4: Combining Sensors and Actuators</a:t>
            </a:r>
            <a:endParaRPr b="0" i="0" sz="1400" u="none" cap="none" strike="noStrike">
              <a:solidFill>
                <a:srgbClr val="000000"/>
              </a:solidFill>
              <a:latin typeface="Arial"/>
              <a:ea typeface="Arial"/>
              <a:cs typeface="Arial"/>
              <a:sym typeface="Arial"/>
            </a:endParaRPr>
          </a:p>
        </p:txBody>
      </p:sp>
      <p:sp>
        <p:nvSpPr>
          <p:cNvPr id="183" name="Google Shape;183;g326d76bdc6f_0_29"/>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84" name="Google Shape;184;g326d76bdc6f_0_29"/>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85" name="Google Shape;185;g326d76bdc6f_0_29"/>
          <p:cNvSpPr txBox="1"/>
          <p:nvPr/>
        </p:nvSpPr>
        <p:spPr>
          <a:xfrm>
            <a:off x="1687774" y="1038325"/>
            <a:ext cx="14980500" cy="800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5200">
                <a:solidFill>
                  <a:srgbClr val="0F2D2E"/>
                </a:solidFill>
                <a:latin typeface="Century Gothic"/>
                <a:ea typeface="Century Gothic"/>
                <a:cs typeface="Century Gothic"/>
                <a:sym typeface="Century Gothic"/>
              </a:rPr>
              <a:t>Advanced Sensors and Actuators Integration</a:t>
            </a:r>
            <a:endParaRPr sz="5200">
              <a:solidFill>
                <a:srgbClr val="0F2D2E"/>
              </a:solidFill>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g326d7f6d35f_0_13"/>
          <p:cNvSpPr txBox="1"/>
          <p:nvPr/>
        </p:nvSpPr>
        <p:spPr>
          <a:xfrm>
            <a:off x="1687783" y="35097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When connecting multiple sensors and actuators: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1.	Power Management: Ensure your Arduino can supply enough power, or use an external source.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2.	Pins and Connections: Plan which Arduino pins to use. Some sensors need analog pins, while others use digital or communication protocols like I2C.</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3.	Code Logic: Write code that processes sensor input and sends commands to actuators.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91" name="Google Shape;191;g326d7f6d35f_0_13"/>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92" name="Google Shape;192;g326d7f6d35f_0_13"/>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5: Wiring and Coding Multiple Components</a:t>
            </a:r>
            <a:endParaRPr b="0" i="0" sz="1400" u="none" cap="none" strike="noStrike">
              <a:solidFill>
                <a:srgbClr val="000000"/>
              </a:solidFill>
              <a:latin typeface="Arial"/>
              <a:ea typeface="Arial"/>
              <a:cs typeface="Arial"/>
              <a:sym typeface="Arial"/>
            </a:endParaRPr>
          </a:p>
        </p:txBody>
      </p:sp>
      <p:sp>
        <p:nvSpPr>
          <p:cNvPr id="193" name="Google Shape;193;g326d7f6d35f_0_1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94" name="Google Shape;194;g326d7f6d35f_0_13"/>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95" name="Google Shape;195;g326d7f6d35f_0_13"/>
          <p:cNvSpPr txBox="1"/>
          <p:nvPr/>
        </p:nvSpPr>
        <p:spPr>
          <a:xfrm>
            <a:off x="1687774" y="1038325"/>
            <a:ext cx="15066000" cy="16809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5200">
                <a:solidFill>
                  <a:srgbClr val="0F2D2E"/>
                </a:solidFill>
                <a:latin typeface="Century Gothic"/>
                <a:ea typeface="Century Gothic"/>
                <a:cs typeface="Century Gothic"/>
                <a:sym typeface="Century Gothic"/>
              </a:rPr>
              <a:t>Advanced Sensors and Actuators Integration</a:t>
            </a:r>
            <a:endParaRPr sz="5200">
              <a:solidFill>
                <a:srgbClr val="0F2D2E"/>
              </a:solidFill>
              <a:latin typeface="Century Gothic"/>
              <a:ea typeface="Century Gothic"/>
              <a:cs typeface="Century Gothic"/>
              <a:sym typeface="Century Gothic"/>
            </a:endParaRPr>
          </a:p>
          <a:p>
            <a:pPr indent="0" lvl="0" marL="0" marR="0" rtl="0" algn="l">
              <a:lnSpc>
                <a:spcPct val="110000"/>
              </a:lnSpc>
              <a:spcBef>
                <a:spcPts val="0"/>
              </a:spcBef>
              <a:spcAft>
                <a:spcPts val="0"/>
              </a:spcAft>
              <a:buClr>
                <a:schemeClr val="dk1"/>
              </a:buClr>
              <a:buSzPts val="7300"/>
              <a:buFont typeface="Arial"/>
              <a:buNone/>
            </a:pPr>
            <a:r>
              <a:t/>
            </a:r>
            <a:endParaRPr sz="5200">
              <a:solidFill>
                <a:srgbClr val="0F2D2E"/>
              </a:solidFill>
              <a:latin typeface="Century Gothic"/>
              <a:ea typeface="Century Gothic"/>
              <a:cs typeface="Century Gothic"/>
              <a:sym typeface="Century Gothic"/>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